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</p:sldIdLst>
  <p:sldSz cy="5143500" cx="9144000"/>
  <p:notesSz cx="6858000" cy="9144000"/>
  <p:embeddedFontLst>
    <p:embeddedFont>
      <p:font typeface="Anton"/>
      <p:regular r:id="rId64"/>
    </p:embeddedFont>
    <p:embeddedFont>
      <p:font typeface="Lato"/>
      <p:regular r:id="rId65"/>
      <p:bold r:id="rId66"/>
      <p:italic r:id="rId67"/>
      <p:boldItalic r:id="rId68"/>
    </p:embeddedFont>
    <p:embeddedFont>
      <p:font typeface="Didact Gothic"/>
      <p:regular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Helvetica Neue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626229-3902-41FC-B2A2-A15BF8D5BEC2}">
  <a:tblStyle styleId="{0C626229-3902-41FC-B2A2-A15BF8D5BE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3.xml"/><Relationship Id="rId75" Type="http://schemas.openxmlformats.org/officeDocument/2006/relationships/font" Target="fonts/HelveticaNeueLight-bold.fntdata"/><Relationship Id="rId30" Type="http://schemas.openxmlformats.org/officeDocument/2006/relationships/slide" Target="slides/slide22.xml"/><Relationship Id="rId74" Type="http://schemas.openxmlformats.org/officeDocument/2006/relationships/font" Target="fonts/HelveticaNeueLight-regular.fntdata"/><Relationship Id="rId33" Type="http://schemas.openxmlformats.org/officeDocument/2006/relationships/slide" Target="slides/slide25.xml"/><Relationship Id="rId77" Type="http://schemas.openxmlformats.org/officeDocument/2006/relationships/font" Target="fonts/HelveticaNeueLight-boldItalic.fntdata"/><Relationship Id="rId32" Type="http://schemas.openxmlformats.org/officeDocument/2006/relationships/slide" Target="slides/slide24.xml"/><Relationship Id="rId76" Type="http://schemas.openxmlformats.org/officeDocument/2006/relationships/font" Target="fonts/HelveticaNeueLight-italic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Anton-regular.fntdata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font" Target="fonts/Lato-bold.fntdata"/><Relationship Id="rId21" Type="http://schemas.openxmlformats.org/officeDocument/2006/relationships/slide" Target="slides/slide13.xml"/><Relationship Id="rId65" Type="http://schemas.openxmlformats.org/officeDocument/2006/relationships/font" Target="fonts/Lato-regular.fntdata"/><Relationship Id="rId24" Type="http://schemas.openxmlformats.org/officeDocument/2006/relationships/slide" Target="slides/slide16.xml"/><Relationship Id="rId68" Type="http://schemas.openxmlformats.org/officeDocument/2006/relationships/font" Target="fonts/Lato-boldItalic.fntdata"/><Relationship Id="rId23" Type="http://schemas.openxmlformats.org/officeDocument/2006/relationships/slide" Target="slides/slide15.xml"/><Relationship Id="rId67" Type="http://schemas.openxmlformats.org/officeDocument/2006/relationships/font" Target="fonts/Lato-italic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DidactGothic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b3e15f89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eb3e15f89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4032550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4032550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b3e15f89b_2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eb3e15f89b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4032550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4032550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b3e15f89b_2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eb3e15f89b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c93925f6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ec93925f6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c93925f6f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ec93925f6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c93925f6f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ec93925f6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c93925f6f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ec93925f6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24032550d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f24032550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c93925f6f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ec93925f6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b3e15f89b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eb3e15f89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c93925f6f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ec93925f6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c93925f6f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ec93925f6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b3e15f89b_2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eb3e15f89b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b3e15f89b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eb3e15f89b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88fc978e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88fc978e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b3e15f89b_2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eb3e15f89b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b3e15f89b_2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eb3e15f89b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24032550d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f24032550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c93925f6f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ec93925f6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24032550d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f24032550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b3e15f89b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eb3e15f89b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b3e15f89b_2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eb3e15f89b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b3e15f89b_2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eb3e15f89b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b3e15f89b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eb3e15f89b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b3e15f89b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eb3e15f89b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c93925f6f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ec93925f6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c93925f6f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ec93925f6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c93925f6f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ec93925f6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c93925f6f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ec93925f6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c93925f6f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ec93925f6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c93925f6f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ec93925f6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284a13c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f284a13c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c93925f6f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ec93925f6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b3e15f89b_2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eb3e15f89b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b3e15f89b_2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eb3e15f89b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24032550d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f24032550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Tutorial </a:t>
            </a:r>
            <a:r>
              <a:rPr lang="es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instalación</a:t>
            </a:r>
            <a:r>
              <a:rPr lang="es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DB </a:t>
            </a:r>
            <a:r>
              <a:rPr lang="es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BROWSER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11afdf041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f11afdf04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Tutorial instalación DB </a:t>
            </a:r>
            <a:r>
              <a:rPr lang="es" sz="13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BROWSER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b3e15f89b_2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eb3e15f89b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b3e15f89b_2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eb3e15f89b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a7e6b385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ea7e6b38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24032550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f24032550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11afdf04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f11afdf04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Profesor/a:</a:t>
            </a:r>
            <a:r>
              <a:rPr lang="es" sz="1200">
                <a:solidFill>
                  <a:schemeClr val="dk1"/>
                </a:solidFill>
              </a:rPr>
              <a:t> Lo que se ilustra en el video resulta preferible que lo muestres a modo de ejemplo en vivo.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b3e15f89b_2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eb3e15f89b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c93925f6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c93925f6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c93925f6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ec93925f6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b3e15f89b_2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eb3e15f89b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eb3e15f89b_2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eb3e15f89b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b3e15f89b_2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eb3e15f89b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b3e15f89b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eb3e15f89b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b3e15f89b_2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eb3e15f89b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b3e15f89b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eb3e15f89b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b3e15f89b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eb3e15f89b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b3e15f89b_2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eb3e15f89b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hyperlink" Target="https://docs.djangoproject.com/en/3.2/ref/templates/builtins/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54.gif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3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11" Type="http://schemas.openxmlformats.org/officeDocument/2006/relationships/image" Target="../media/image31.png"/><Relationship Id="rId10" Type="http://schemas.openxmlformats.org/officeDocument/2006/relationships/image" Target="../media/image28.png"/><Relationship Id="rId12" Type="http://schemas.openxmlformats.org/officeDocument/2006/relationships/image" Target="../media/image13.png"/><Relationship Id="rId9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5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63.png"/><Relationship Id="rId6" Type="http://schemas.openxmlformats.org/officeDocument/2006/relationships/image" Target="../media/image6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Relationship Id="rId6" Type="http://schemas.openxmlformats.org/officeDocument/2006/relationships/image" Target="../media/image62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Relationship Id="rId6" Type="http://schemas.openxmlformats.org/officeDocument/2006/relationships/hyperlink" Target="https://sqlitebrowser.org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61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70.png"/><Relationship Id="rId7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4b3FhbALOteIQAYfS305ywiJIqAECKXY/view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Relationship Id="rId4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Relationship Id="rId4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852188" y="1175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¿Cómo lograrían ésto?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i="1"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5" name="Google Shape;25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/>
        </p:nvSpPr>
        <p:spPr>
          <a:xfrm>
            <a:off x="2016338" y="4400675"/>
            <a:ext cx="48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 DE ZOOM</a:t>
            </a:r>
            <a:endParaRPr/>
          </a:p>
        </p:txBody>
      </p:sp>
      <p:pic>
        <p:nvPicPr>
          <p:cNvPr id="257" name="Google Shape;25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5600" y="2865174"/>
            <a:ext cx="4355601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6"/>
          <p:cNvSpPr/>
          <p:nvPr/>
        </p:nvSpPr>
        <p:spPr>
          <a:xfrm rot="10800000">
            <a:off x="6295300" y="3398038"/>
            <a:ext cx="1051800" cy="3306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BUCLES Y CONDICIONALES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4" name="Google Shape;2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/>
          <p:nvPr/>
        </p:nvSpPr>
        <p:spPr>
          <a:xfrm>
            <a:off x="852188" y="10230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i="1" sz="3000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Supongamos que quiero enviar una variable compleja a mi template, como por ejemplo una clase, una clase padre heredada, una tupla o una lista. ¿Se podrá? </a:t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0" name="Google Shape;27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1925" y="4330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8"/>
          <p:cNvSpPr txBox="1"/>
          <p:nvPr/>
        </p:nvSpPr>
        <p:spPr>
          <a:xfrm>
            <a:off x="2016338" y="4400675"/>
            <a:ext cx="481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CONTESTA EN EL CHAT DE ZOOM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9"/>
          <p:cNvSpPr txBox="1"/>
          <p:nvPr/>
        </p:nvSpPr>
        <p:spPr>
          <a:xfrm>
            <a:off x="537746" y="302025"/>
            <a:ext cx="762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Las plantillas nos sorprenden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8" name="Google Shape;2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577" y="1939135"/>
            <a:ext cx="6201886" cy="264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9"/>
          <p:cNvSpPr/>
          <p:nvPr/>
        </p:nvSpPr>
        <p:spPr>
          <a:xfrm>
            <a:off x="1870039" y="2512202"/>
            <a:ext cx="1694100" cy="280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9"/>
          <p:cNvSpPr/>
          <p:nvPr/>
        </p:nvSpPr>
        <p:spPr>
          <a:xfrm>
            <a:off x="5569073" y="2811420"/>
            <a:ext cx="1041000" cy="189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/>
          <p:nvPr/>
        </p:nvSpPr>
        <p:spPr>
          <a:xfrm>
            <a:off x="1474100" y="3206333"/>
            <a:ext cx="840000" cy="1191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9"/>
          <p:cNvSpPr txBox="1"/>
          <p:nvPr/>
        </p:nvSpPr>
        <p:spPr>
          <a:xfrm>
            <a:off x="304800" y="990600"/>
            <a:ext cx="838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Efectivamente, se puede y es muy sencillo, veamos un ejemplo con una lista: </a:t>
            </a:r>
            <a:endParaRPr/>
          </a:p>
        </p:txBody>
      </p:sp>
      <p:sp>
        <p:nvSpPr>
          <p:cNvPr id="283" name="Google Shape;283;p49"/>
          <p:cNvSpPr txBox="1"/>
          <p:nvPr/>
        </p:nvSpPr>
        <p:spPr>
          <a:xfrm>
            <a:off x="355125" y="2643625"/>
            <a:ext cx="1531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Claramente</a:t>
            </a:r>
            <a:endParaRPr i="1"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igual</a:t>
            </a:r>
            <a:endParaRPr i="1"/>
          </a:p>
        </p:txBody>
      </p:sp>
      <p:sp>
        <p:nvSpPr>
          <p:cNvPr id="284" name="Google Shape;284;p49"/>
          <p:cNvSpPr txBox="1"/>
          <p:nvPr/>
        </p:nvSpPr>
        <p:spPr>
          <a:xfrm>
            <a:off x="782175" y="3527325"/>
            <a:ext cx="93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🤩</a:t>
            </a:r>
            <a:endParaRPr sz="2400"/>
          </a:p>
        </p:txBody>
      </p:sp>
      <p:pic>
        <p:nvPicPr>
          <p:cNvPr id="285" name="Google Shape;28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0"/>
          <p:cNvSpPr txBox="1"/>
          <p:nvPr/>
        </p:nvSpPr>
        <p:spPr>
          <a:xfrm>
            <a:off x="266975" y="985850"/>
            <a:ext cx="85443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ejecutar código Python desde la plantilla gracias a Django, usando </a:t>
            </a: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{{}}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variables, o </a:t>
            </a: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{% %}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bucles y condicionales.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050" y="2117475"/>
            <a:ext cx="3522975" cy="27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0"/>
          <p:cNvSpPr/>
          <p:nvPr/>
        </p:nvSpPr>
        <p:spPr>
          <a:xfrm>
            <a:off x="2402700" y="3844858"/>
            <a:ext cx="840000" cy="1191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0"/>
          <p:cNvSpPr/>
          <p:nvPr/>
        </p:nvSpPr>
        <p:spPr>
          <a:xfrm>
            <a:off x="2402700" y="4715508"/>
            <a:ext cx="840000" cy="1191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0"/>
          <p:cNvSpPr/>
          <p:nvPr/>
        </p:nvSpPr>
        <p:spPr>
          <a:xfrm>
            <a:off x="1168000" y="4294775"/>
            <a:ext cx="2277900" cy="1191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0"/>
          <p:cNvSpPr txBox="1"/>
          <p:nvPr/>
        </p:nvSpPr>
        <p:spPr>
          <a:xfrm>
            <a:off x="921325" y="3666216"/>
            <a:ext cx="14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Abre el for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7" name="Google Shape;297;p50"/>
          <p:cNvSpPr txBox="1"/>
          <p:nvPr/>
        </p:nvSpPr>
        <p:spPr>
          <a:xfrm>
            <a:off x="959100" y="4574950"/>
            <a:ext cx="14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Cierra el for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50"/>
          <p:cNvSpPr txBox="1"/>
          <p:nvPr/>
        </p:nvSpPr>
        <p:spPr>
          <a:xfrm>
            <a:off x="101650" y="4133091"/>
            <a:ext cx="14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Recorre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9" name="Google Shape;2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769" y="2312850"/>
            <a:ext cx="1703370" cy="20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0"/>
          <p:cNvSpPr txBox="1"/>
          <p:nvPr/>
        </p:nvSpPr>
        <p:spPr>
          <a:xfrm>
            <a:off x="537746" y="302025"/>
            <a:ext cx="762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Las plantillas nos sorprenden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1" name="Google Shape;30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0"/>
          <p:cNvSpPr txBox="1"/>
          <p:nvPr/>
        </p:nvSpPr>
        <p:spPr>
          <a:xfrm>
            <a:off x="461550" y="2069050"/>
            <a:ext cx="2605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</a:t>
            </a: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eamos cómo recorrer esa lista</a:t>
            </a:r>
            <a:endParaRPr i="1"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3" name="Google Shape;303;p50"/>
          <p:cNvSpPr txBox="1"/>
          <p:nvPr/>
        </p:nvSpPr>
        <p:spPr>
          <a:xfrm>
            <a:off x="1532925" y="2735000"/>
            <a:ext cx="118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👀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1"/>
          <p:cNvPicPr preferRelativeResize="0"/>
          <p:nvPr/>
        </p:nvPicPr>
        <p:blipFill rotWithShape="1">
          <a:blip r:embed="rId3">
            <a:alphaModFix/>
          </a:blip>
          <a:srcRect b="7149" l="0" r="0" t="0"/>
          <a:stretch/>
        </p:blipFill>
        <p:spPr>
          <a:xfrm>
            <a:off x="5651000" y="1647225"/>
            <a:ext cx="2662775" cy="32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/>
        </p:nvSpPr>
        <p:spPr>
          <a:xfrm>
            <a:off x="509025" y="4110050"/>
            <a:ext cx="49188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90000" lvl="0" marL="99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700">
                <a:latin typeface="Helvetica Neue"/>
                <a:ea typeface="Helvetica Neue"/>
                <a:cs typeface="Helvetica Neue"/>
                <a:sym typeface="Helvetica Neue"/>
              </a:rPr>
              <a:t>Más TAG:</a:t>
            </a:r>
            <a:r>
              <a:rPr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Built-in template tags and filters | </a:t>
            </a:r>
            <a:r>
              <a:rPr b="1" lang="es" sz="1700" u="sng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docs.djangoproject.com</a:t>
            </a:r>
            <a:endParaRPr b="1" sz="1700">
              <a:solidFill>
                <a:srgbClr val="0C3C2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9850" y="2183350"/>
            <a:ext cx="3916086" cy="18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/>
        </p:nvSpPr>
        <p:spPr>
          <a:xfrm>
            <a:off x="537746" y="302025"/>
            <a:ext cx="7623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Las plantillas nos sorprenden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1"/>
          <p:cNvSpPr txBox="1"/>
          <p:nvPr/>
        </p:nvSpPr>
        <p:spPr>
          <a:xfrm>
            <a:off x="315600" y="1187925"/>
            <a:ext cx="5650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le agregaremos un condicional, si la nota es menor que 4 en rojo, en otro caso en azul: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/>
        </p:nvSpPr>
        <p:spPr>
          <a:xfrm>
            <a:off x="1926025" y="2077200"/>
            <a:ext cx="5259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CARGADORES DE PLANTILLAS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/>
        </p:nvSpPr>
        <p:spPr>
          <a:xfrm>
            <a:off x="467679" y="1493650"/>
            <a:ext cx="21978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Si tuvieras que cargar muchas plantillas, hacer esto sería horrible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6" name="Google Shape;32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50" y="1450434"/>
            <a:ext cx="5500460" cy="261216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3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Cargadores de plantilla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00" y="3272113"/>
            <a:ext cx="2342650" cy="150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4"/>
          <p:cNvSpPr txBox="1"/>
          <p:nvPr/>
        </p:nvSpPr>
        <p:spPr>
          <a:xfrm>
            <a:off x="228600" y="1143000"/>
            <a:ext cx="861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solucionar ésto, aparece el concepto de  </a:t>
            </a:r>
            <a:r>
              <a:rPr b="1" lang="es" sz="20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Cargador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que podrás manejar de forma más ordenada las plantillas.</a:t>
            </a:r>
            <a:endParaRPr sz="2000"/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2325900"/>
            <a:ext cx="3386476" cy="19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/>
        </p:nvSpPr>
        <p:spPr>
          <a:xfrm>
            <a:off x="457200" y="2276875"/>
            <a:ext cx="85257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Primero en las vistas, importamos el cargador: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               </a:t>
            </a: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django.template import loader</a:t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AutoNum type="arabicPeriod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Cargamos la plantilla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pero sin el open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para eso abrimos el archivo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settings.py,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buscamos la lista TEMPLATES y en DIRS[] ponemos la ruta, en este caso: 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C:/Users/nico_/Desktop/PythonProtecto1/Proyecto1/Proyecto1/plantillas/</a:t>
            </a:r>
            <a:endParaRPr b="1" sz="13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5"/>
          <p:cNvSpPr txBox="1"/>
          <p:nvPr/>
        </p:nvSpPr>
        <p:spPr>
          <a:xfrm>
            <a:off x="1194200" y="172200"/>
            <a:ext cx="688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Cargamos plantillas desde Django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5" name="Google Shape;345;p55"/>
          <p:cNvSpPr txBox="1"/>
          <p:nvPr/>
        </p:nvSpPr>
        <p:spPr>
          <a:xfrm>
            <a:off x="228600" y="1295400"/>
            <a:ext cx="8569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hacemos esto?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Guardamos todas las plantillas en la misma carpeta y se lo avisamos a Django, en nuestro caso la carpeta se llamaba </a:t>
            </a: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plantillas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Portfolio (parte 2)</a:t>
            </a: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2" name="Google Shape;152;p38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Python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38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/>
        </p:nvSpPr>
        <p:spPr>
          <a:xfrm>
            <a:off x="661656" y="1438684"/>
            <a:ext cx="7575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Volvemos a la vista y llamamos a nuestra plantilla con: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loader.get_pemplate(‘plantilla1.html)</a:t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Luego renderizamos: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render(contexto)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El contexto debe dejar de serlo, ahora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un diccionario.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1" name="Google Shape;3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6"/>
          <p:cNvSpPr txBox="1"/>
          <p:nvPr/>
        </p:nvSpPr>
        <p:spPr>
          <a:xfrm>
            <a:off x="1270400" y="248400"/>
            <a:ext cx="688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Cargamos plantillas desde Django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3" name="Google Shape;353;p56"/>
          <p:cNvSpPr txBox="1"/>
          <p:nvPr/>
        </p:nvSpPr>
        <p:spPr>
          <a:xfrm>
            <a:off x="155575" y="4594113"/>
            <a:ext cx="41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 entonces qué fue todo esto </a:t>
            </a:r>
            <a:endParaRPr i="1"/>
          </a:p>
        </p:txBody>
      </p:sp>
      <p:sp>
        <p:nvSpPr>
          <p:cNvPr id="354" name="Google Shape;354;p56"/>
          <p:cNvSpPr txBox="1"/>
          <p:nvPr/>
        </p:nvSpPr>
        <p:spPr>
          <a:xfrm>
            <a:off x="3886175" y="4624863"/>
            <a:ext cx="4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👉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425" y="2226475"/>
            <a:ext cx="5593551" cy="28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975" y="1637072"/>
            <a:ext cx="6939108" cy="12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7"/>
          <p:cNvSpPr/>
          <p:nvPr/>
        </p:nvSpPr>
        <p:spPr>
          <a:xfrm flipH="1" rot="10800000">
            <a:off x="801950" y="2144925"/>
            <a:ext cx="840000" cy="3333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7"/>
          <p:cNvSpPr/>
          <p:nvPr/>
        </p:nvSpPr>
        <p:spPr>
          <a:xfrm rot="10800000">
            <a:off x="3443050" y="4196903"/>
            <a:ext cx="912300" cy="2574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7"/>
          <p:cNvSpPr/>
          <p:nvPr/>
        </p:nvSpPr>
        <p:spPr>
          <a:xfrm>
            <a:off x="87050" y="4454300"/>
            <a:ext cx="1153500" cy="2904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y </a:t>
            </a:r>
            <a:endParaRPr/>
          </a:p>
        </p:txBody>
      </p:sp>
      <p:sp>
        <p:nvSpPr>
          <p:cNvPr id="365" name="Google Shape;365;p57"/>
          <p:cNvSpPr/>
          <p:nvPr/>
        </p:nvSpPr>
        <p:spPr>
          <a:xfrm>
            <a:off x="4875075" y="3133975"/>
            <a:ext cx="2692800" cy="114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F89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Quedó más compacto y simple que antes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6" name="Google Shape;366;p57"/>
          <p:cNvSpPr txBox="1"/>
          <p:nvPr/>
        </p:nvSpPr>
        <p:spPr>
          <a:xfrm>
            <a:off x="1423656" y="752884"/>
            <a:ext cx="7575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5097" y="781897"/>
            <a:ext cx="5113775" cy="12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7"/>
          <p:cNvSpPr/>
          <p:nvPr/>
        </p:nvSpPr>
        <p:spPr>
          <a:xfrm flipH="1" rot="10800000">
            <a:off x="1731925" y="877475"/>
            <a:ext cx="1217400" cy="330600"/>
          </a:xfrm>
          <a:prstGeom prst="notchedRightArrow">
            <a:avLst>
              <a:gd fmla="val 10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5425" y="897575"/>
            <a:ext cx="290400" cy="2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/>
        </p:nvSpPr>
        <p:spPr>
          <a:xfrm>
            <a:off x="1194200" y="-56400"/>
            <a:ext cx="6889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Cargamos plantillas desde Django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5975" y="2171157"/>
            <a:ext cx="290400" cy="2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1125" y="4218388"/>
            <a:ext cx="214426" cy="2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4075" y="4492287"/>
            <a:ext cx="214426" cy="2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500" y="4492287"/>
            <a:ext cx="214426" cy="2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7"/>
          <p:cNvSpPr txBox="1"/>
          <p:nvPr/>
        </p:nvSpPr>
        <p:spPr>
          <a:xfrm>
            <a:off x="7653975" y="3409600"/>
            <a:ext cx="91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😎</a:t>
            </a:r>
            <a:endParaRPr sz="2700"/>
          </a:p>
        </p:txBody>
      </p:sp>
      <p:pic>
        <p:nvPicPr>
          <p:cNvPr id="376" name="Google Shape;376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AGREGANDO CARGADORES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alguna de tus vistas para que funcione usando cargadores.</a:t>
            </a:r>
            <a:r>
              <a:rPr b="0" i="1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8"/>
          <p:cNvSpPr txBox="1"/>
          <p:nvPr/>
        </p:nvSpPr>
        <p:spPr>
          <a:xfrm>
            <a:off x="2332100" y="4385200"/>
            <a:ext cx="463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15 minutos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/>
        </p:nvSpPr>
        <p:spPr>
          <a:xfrm>
            <a:off x="507150" y="3576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s" sz="2600">
                <a:latin typeface="Anton"/>
                <a:ea typeface="Anton"/>
                <a:cs typeface="Anton"/>
                <a:sym typeface="Anton"/>
              </a:rPr>
              <a:t>Agregando cargadores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59"/>
          <p:cNvSpPr txBox="1"/>
          <p:nvPr/>
        </p:nvSpPr>
        <p:spPr>
          <a:xfrm>
            <a:off x="938100" y="2129400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alguna de tus vistas para que funcione usando cargadores. </a:t>
            </a:r>
            <a:r>
              <a:rPr b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1" name="Google Shape;39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9"/>
          <p:cNvSpPr txBox="1"/>
          <p:nvPr/>
        </p:nvSpPr>
        <p:spPr>
          <a:xfrm>
            <a:off x="523548" y="813523"/>
            <a:ext cx="463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 estimado: 15 minutos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MODELO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/>
        </p:nvSpPr>
        <p:spPr>
          <a:xfrm>
            <a:off x="450200" y="1337700"/>
            <a:ext cx="81123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Hemos visto que Django se basa en el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patrón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 MTV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ya conocemos los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Templates (lo que se ve)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l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as View (la información que se pasa al template)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, ahora nos falta saber qué es el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modelo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9" name="Google Shape;409;p62"/>
          <p:cNvSpPr txBox="1"/>
          <p:nvPr/>
        </p:nvSpPr>
        <p:spPr>
          <a:xfrm>
            <a:off x="1671825" y="368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¿Qué sabemos de Django?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0" name="Google Shape;41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750" y="3009850"/>
            <a:ext cx="1573574" cy="157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/>
        </p:nvSpPr>
        <p:spPr>
          <a:xfrm>
            <a:off x="450200" y="1261500"/>
            <a:ext cx="81123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El modelo es la parte de nuestro proyecto que almacena, borra, modifica y manipula el caudal principal de los datos,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apoyándose en alguna bb.dd.  </a:t>
            </a:r>
            <a:endParaRPr sz="18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7" name="Google Shape;417;p63"/>
          <p:cNvSpPr txBox="1"/>
          <p:nvPr/>
        </p:nvSpPr>
        <p:spPr>
          <a:xfrm>
            <a:off x="1671825" y="368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¿Qué es el MODELO?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8" name="Google Shape;41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3"/>
          <p:cNvSpPr txBox="1"/>
          <p:nvPr/>
        </p:nvSpPr>
        <p:spPr>
          <a:xfrm>
            <a:off x="206975" y="3501075"/>
            <a:ext cx="849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base de datos no debemos saber mucho gracias a Django      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nuestro caso usaremos la base de datos integrada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SQlite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viene integrada y simplificada.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7599225" y="3653475"/>
            <a:ext cx="40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😉</a:t>
            </a:r>
            <a:endParaRPr sz="1900"/>
          </a:p>
        </p:txBody>
      </p:sp>
      <p:pic>
        <p:nvPicPr>
          <p:cNvPr id="421" name="Google Shape;4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650" y="2222550"/>
            <a:ext cx="1316700" cy="13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PROYECTO VS </a:t>
            </a: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810475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5"/>
          <p:cNvSpPr txBox="1"/>
          <p:nvPr/>
        </p:nvSpPr>
        <p:spPr>
          <a:xfrm>
            <a:off x="766328" y="2438400"/>
            <a:ext cx="7613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sabemos realizar un proyecto de Django, pero Django hace una distinción entre proyecto y aplicación. </a:t>
            </a:r>
            <a:r>
              <a:rPr b="1" lang="es" sz="1800">
                <a:solidFill>
                  <a:schemeClr val="dk1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Puntualmente un proyecto es todo, dentro del proyecto habrá varias aplicaciones, donde cada aplicación tendrá su función.</a:t>
            </a:r>
            <a:endParaRPr b="1"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Reconocer un modelo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algunos tag de los templates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nuestro portafolio.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9" name="Google Shape;1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9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1" name="Google Shape;1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/>
        </p:nvSpPr>
        <p:spPr>
          <a:xfrm>
            <a:off x="468050" y="1261500"/>
            <a:ext cx="8204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fundamental tratar de crear aplicaciones dentro del proyecto para que el programa sea entendible y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fácilmente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manipulable.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0" name="Google Shape;440;p66"/>
          <p:cNvSpPr txBox="1"/>
          <p:nvPr/>
        </p:nvSpPr>
        <p:spPr>
          <a:xfrm>
            <a:off x="1748025" y="368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Proyecto vs Aplicación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6"/>
          <p:cNvPicPr preferRelativeResize="0"/>
          <p:nvPr/>
        </p:nvPicPr>
        <p:blipFill rotWithShape="1">
          <a:blip r:embed="rId4">
            <a:alphaModFix/>
          </a:blip>
          <a:srcRect b="27551" l="0" r="1506" t="0"/>
          <a:stretch/>
        </p:blipFill>
        <p:spPr>
          <a:xfrm>
            <a:off x="913600" y="2241700"/>
            <a:ext cx="7457276" cy="23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¿CÓMO CREAR UNA APLICACIÓN?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8" name="Google Shape;44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/>
          <p:nvPr/>
        </p:nvSpPr>
        <p:spPr>
          <a:xfrm>
            <a:off x="324475" y="2832625"/>
            <a:ext cx="56508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Estudiantes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apellido, email)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Profesor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apellido, email, profesión)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b="1" lang="es" sz="1800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Entregable</a:t>
            </a: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fechaDeEntrega,entregado)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(nombre, camada (“ o comisión”))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4" name="Google Shape;454;p68"/>
          <p:cNvSpPr txBox="1"/>
          <p:nvPr/>
        </p:nvSpPr>
        <p:spPr>
          <a:xfrm>
            <a:off x="935850" y="444400"/>
            <a:ext cx="6935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¿Cómo crear una aplicación?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5" name="Google Shape;4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8"/>
          <p:cNvSpPr txBox="1"/>
          <p:nvPr/>
        </p:nvSpPr>
        <p:spPr>
          <a:xfrm>
            <a:off x="2254950" y="1281100"/>
            <a:ext cx="377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Crearemos la aplicación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sp>
        <p:nvSpPr>
          <p:cNvPr id="457" name="Google Shape;457;p68"/>
          <p:cNvSpPr txBox="1"/>
          <p:nvPr/>
        </p:nvSpPr>
        <p:spPr>
          <a:xfrm>
            <a:off x="5931475" y="1273450"/>
            <a:ext cx="100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😎</a:t>
            </a:r>
            <a:endParaRPr sz="1900"/>
          </a:p>
        </p:txBody>
      </p:sp>
      <p:sp>
        <p:nvSpPr>
          <p:cNvPr id="458" name="Google Shape;458;p68"/>
          <p:cNvSpPr txBox="1"/>
          <p:nvPr/>
        </p:nvSpPr>
        <p:spPr>
          <a:xfrm>
            <a:off x="304800" y="1981200"/>
            <a:ext cx="8591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 de esa aplicación, tendremos a los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estudiantes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los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Profesores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por ejemplo los </a:t>
            </a:r>
            <a:r>
              <a:rPr b="1" lang="es" sz="1800">
                <a:solidFill>
                  <a:srgbClr val="3CEFAB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Entregables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/>
          </a:p>
        </p:txBody>
      </p:sp>
      <p:sp>
        <p:nvSpPr>
          <p:cNvPr id="459" name="Google Shape;459;p68"/>
          <p:cNvSpPr txBox="1"/>
          <p:nvPr/>
        </p:nvSpPr>
        <p:spPr>
          <a:xfrm>
            <a:off x="5942075" y="2869050"/>
            <a:ext cx="2940300" cy="1650000"/>
          </a:xfrm>
          <a:prstGeom prst="rect">
            <a:avLst/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último es el MODELO de nuestra app, es la información que manejará nuestro proyecto por medio de nuestra APP.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/>
        </p:nvSpPr>
        <p:spPr>
          <a:xfrm>
            <a:off x="776250" y="596800"/>
            <a:ext cx="738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Crear una aplicación paso a paso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5" name="Google Shape;46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9"/>
          <p:cNvSpPr txBox="1"/>
          <p:nvPr/>
        </p:nvSpPr>
        <p:spPr>
          <a:xfrm>
            <a:off x="762000" y="1752600"/>
            <a:ext cx="7876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Empecemos con un proyecto nuevo  que se llamará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ProyectoCoder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ese proyecto tendrá una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dentro de esa app tendremos los modelos para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Estudiantes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Profesor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1" lang="es" sz="20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Entregable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69"/>
          <p:cNvSpPr txBox="1"/>
          <p:nvPr/>
        </p:nvSpPr>
        <p:spPr>
          <a:xfrm>
            <a:off x="4385950" y="3677425"/>
            <a:ext cx="85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👉</a:t>
            </a:r>
            <a:endParaRPr sz="3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72" y="1400288"/>
            <a:ext cx="6111074" cy="17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950" y="3285213"/>
            <a:ext cx="2969737" cy="140028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0"/>
          <p:cNvSpPr txBox="1"/>
          <p:nvPr/>
        </p:nvSpPr>
        <p:spPr>
          <a:xfrm>
            <a:off x="776250" y="596800"/>
            <a:ext cx="738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Crear una aplicación paso a paso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70"/>
          <p:cNvSpPr txBox="1"/>
          <p:nvPr/>
        </p:nvSpPr>
        <p:spPr>
          <a:xfrm>
            <a:off x="3747750" y="3166500"/>
            <a:ext cx="51792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975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AutoNum type="arabicPeriod"/>
            </a:pPr>
            <a:r>
              <a:rPr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 proyecto: </a:t>
            </a:r>
            <a:r>
              <a:rPr b="1" lang="es" sz="1500">
                <a:highlight>
                  <a:schemeClr val="accent6"/>
                </a:highlight>
              </a:rPr>
              <a:t>django-admin startproject ProyectoCoder</a:t>
            </a:r>
            <a:endParaRPr b="1" sz="1500">
              <a:highlight>
                <a:schemeClr val="accent6"/>
              </a:highlight>
            </a:endParaRPr>
          </a:p>
          <a:p>
            <a:pPr indent="-180975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Font typeface="Helvetica Neue"/>
              <a:buAutoNum type="arabicPeriod"/>
            </a:pPr>
            <a:r>
              <a:rPr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Entramos al proyecto con cd ProyectoCoder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80975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500"/>
              <a:buAutoNum type="arabicPeriod"/>
            </a:pPr>
            <a:r>
              <a:rPr lang="es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Creamos la app:</a:t>
            </a:r>
            <a:r>
              <a:rPr lang="es" sz="1500"/>
              <a:t> </a:t>
            </a:r>
            <a:r>
              <a:rPr b="1" lang="es" sz="1500">
                <a:highlight>
                  <a:schemeClr val="accent6"/>
                </a:highlight>
              </a:rPr>
              <a:t>python manage.py startapp AppCoder</a:t>
            </a:r>
            <a:endParaRPr b="1" sz="1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600"/>
              <a:t>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models.py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encuentra en nuestra app,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AppCoder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y creamos la estructura de nuestros modelos, por medio de clases, empezaremos por </a:t>
            </a:r>
            <a:r>
              <a:rPr b="1" lang="es" sz="1600"/>
              <a:t>Curso</a:t>
            </a:r>
            <a:r>
              <a:rPr lang="es" sz="1600"/>
              <a:t>:</a:t>
            </a:r>
            <a:endParaRPr sz="1600"/>
          </a:p>
        </p:txBody>
      </p:sp>
      <p:sp>
        <p:nvSpPr>
          <p:cNvPr id="483" name="Google Shape;483;p71"/>
          <p:cNvSpPr txBox="1"/>
          <p:nvPr/>
        </p:nvSpPr>
        <p:spPr>
          <a:xfrm>
            <a:off x="522325" y="5968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Crear el modelo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4" name="Google Shape;4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649" y="2610049"/>
            <a:ext cx="4226100" cy="19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2"/>
          <p:cNvSpPr txBox="1"/>
          <p:nvPr/>
        </p:nvSpPr>
        <p:spPr>
          <a:xfrm>
            <a:off x="852150" y="1337700"/>
            <a:ext cx="33753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Sigamos con las otras: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Ya tenemos la estructura de nuestra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app. Entonces debemos informar a Django.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settings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INSTALLED_APPS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Font typeface="Helvetica Neue Light"/>
              <a:buChar char="●"/>
            </a:pP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Agregamos nuestra APP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2" name="Google Shape;492;p72"/>
          <p:cNvSpPr txBox="1"/>
          <p:nvPr/>
        </p:nvSpPr>
        <p:spPr>
          <a:xfrm>
            <a:off x="522325" y="4444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Crear el modelo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3" name="Google Shape;49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100" y="994975"/>
            <a:ext cx="3284125" cy="366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/>
        </p:nvSpPr>
        <p:spPr>
          <a:xfrm>
            <a:off x="852150" y="2937900"/>
            <a:ext cx="3661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600">
                <a:highlight>
                  <a:schemeClr val="accent6"/>
                </a:highlight>
              </a:rPr>
              <a:t>python manage.py check AppCoder</a:t>
            </a:r>
            <a:endParaRPr b="1" sz="1600">
              <a:highlight>
                <a:schemeClr val="accent6"/>
              </a:highlight>
            </a:endParaRPr>
          </a:p>
        </p:txBody>
      </p:sp>
      <p:sp>
        <p:nvSpPr>
          <p:cNvPr id="501" name="Google Shape;501;p73"/>
          <p:cNvSpPr txBox="1"/>
          <p:nvPr/>
        </p:nvSpPr>
        <p:spPr>
          <a:xfrm>
            <a:off x="522325" y="3682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Crear el modelo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02" name="Google Shape;5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375" y="1443848"/>
            <a:ext cx="3280875" cy="19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0650" y="3634350"/>
            <a:ext cx="6231626" cy="5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/>
        </p:nvSpPr>
        <p:spPr>
          <a:xfrm>
            <a:off x="2010200" y="1636275"/>
            <a:ext cx="2331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buen momento para ver si hemos realizado todo bien hasta ahora: </a:t>
            </a:r>
            <a:endParaRPr/>
          </a:p>
        </p:txBody>
      </p:sp>
      <p:sp>
        <p:nvSpPr>
          <p:cNvPr id="507" name="Google Shape;507;p73"/>
          <p:cNvSpPr txBox="1"/>
          <p:nvPr/>
        </p:nvSpPr>
        <p:spPr>
          <a:xfrm>
            <a:off x="1184550" y="1717300"/>
            <a:ext cx="807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/>
              <a:t>💡</a:t>
            </a:r>
            <a:endParaRPr sz="5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/>
        </p:nvSpPr>
        <p:spPr>
          <a:xfrm>
            <a:off x="852150" y="15662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Llegó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la hora de transformar nuestros modelos en base de datos: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600">
                <a:highlight>
                  <a:schemeClr val="accent6"/>
                </a:highlight>
              </a:rPr>
              <a:t>python manage.py makemigrations</a:t>
            </a:r>
            <a:endParaRPr b="1" sz="1600">
              <a:highlight>
                <a:schemeClr val="accent6"/>
              </a:highlight>
            </a:endParaRPr>
          </a:p>
        </p:txBody>
      </p:sp>
      <p:sp>
        <p:nvSpPr>
          <p:cNvPr id="513" name="Google Shape;513;p74"/>
          <p:cNvSpPr txBox="1"/>
          <p:nvPr/>
        </p:nvSpPr>
        <p:spPr>
          <a:xfrm>
            <a:off x="522325" y="4444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Crear el modelo - BB.DD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14" name="Google Shape;51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63" y="2823838"/>
            <a:ext cx="79914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0502" y="3088650"/>
            <a:ext cx="1311900" cy="13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5"/>
          <p:cNvSpPr txBox="1"/>
          <p:nvPr/>
        </p:nvSpPr>
        <p:spPr>
          <a:xfrm>
            <a:off x="522325" y="4444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Crear el modelo - BD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3" name="Google Shape;52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5452" y="1218425"/>
            <a:ext cx="46534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5"/>
          <p:cNvSpPr/>
          <p:nvPr/>
        </p:nvSpPr>
        <p:spPr>
          <a:xfrm>
            <a:off x="2444950" y="3569150"/>
            <a:ext cx="478800" cy="145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5"/>
          <p:cNvSpPr txBox="1"/>
          <p:nvPr/>
        </p:nvSpPr>
        <p:spPr>
          <a:xfrm>
            <a:off x="732875" y="3249975"/>
            <a:ext cx="1378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EFA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¡Ya se ha creado la BB.DD!</a:t>
            </a:r>
            <a:endParaRPr b="1">
              <a:solidFill>
                <a:srgbClr val="3CEFA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8" name="Google Shape;528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3075" y="2091500"/>
            <a:ext cx="2059500" cy="11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4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4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3" name="Google Shape;1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4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40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4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4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0" name="Google Shape;18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40"/>
          <p:cNvSpPr/>
          <p:nvPr/>
        </p:nvSpPr>
        <p:spPr>
          <a:xfrm>
            <a:off x="6162175" y="13242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/>
              <a:t>Clase 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0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4" name="Google Shape;184;p4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4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4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4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8" name="Google Shape;18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1420225" y="1711241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- Portfolio (parte 1)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17118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1781964" y="2997414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 Light"/>
                <a:ea typeface="Helvetica Neue Light"/>
                <a:cs typeface="Helvetica Neue Light"/>
                <a:sym typeface="Helvetica Neue Light"/>
              </a:rPr>
              <a:t>TEMPLATE</a:t>
            </a:r>
            <a:endParaRPr i="0" sz="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37882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3782425" y="1711241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Django - Portfolio (parte 2)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4150225" y="30130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 PRIMER MVT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4150225" y="255580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AGREGANDO CARGADORES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1781964" y="2535176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¿EN QUÉ AÑO NACISTE?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6060275" y="1729591"/>
            <a:ext cx="1939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Playground Intermedio (Parte I )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40"/>
          <p:cNvSpPr txBox="1"/>
          <p:nvPr/>
        </p:nvSpPr>
        <p:spPr>
          <a:xfrm>
            <a:off x="6456995" y="254106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 DJANGO A GITHUB</a:t>
            </a:r>
            <a:endParaRPr sz="7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0" name="Google Shape;20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250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4652" y="2990032"/>
            <a:ext cx="334229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175" y="3000636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/>
        </p:nvSpPr>
        <p:spPr>
          <a:xfrm>
            <a:off x="6486820" y="300031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JUGANDO CON HTML </a:t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4" name="Google Shape;20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6139" y="2512324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175" y="2533748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250" y="3000636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6"/>
          <p:cNvSpPr txBox="1"/>
          <p:nvPr/>
        </p:nvSpPr>
        <p:spPr>
          <a:xfrm>
            <a:off x="852150" y="1490091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600">
              <a:highlight>
                <a:schemeClr val="accent6"/>
              </a:highlight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522325" y="444400"/>
            <a:ext cx="8088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Crear el modelo - BD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5" name="Google Shape;53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6"/>
          <p:cNvSpPr txBox="1"/>
          <p:nvPr/>
        </p:nvSpPr>
        <p:spPr>
          <a:xfrm>
            <a:off x="435275" y="1530600"/>
            <a:ext cx="79800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tenemos la BD, pero aún está vacía, debemos generar su estructura, para eso:</a:t>
            </a:r>
            <a:r>
              <a:rPr lang="e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AutoNum type="arabicPeriod"/>
            </a:pPr>
            <a:r>
              <a:rPr b="1" lang="es" sz="1600">
                <a:solidFill>
                  <a:schemeClr val="dk1"/>
                </a:solidFill>
                <a:highlight>
                  <a:schemeClr val="accent6"/>
                </a:highlight>
              </a:rPr>
              <a:t>python manage.py sqlmigrate AppCoder 0001</a:t>
            </a:r>
            <a:r>
              <a:rPr lang="es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(Eso nos dará muchas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código sql)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AutoNum type="arabicPeriod"/>
            </a:pPr>
            <a:r>
              <a:rPr lang="es" sz="1600">
                <a:solidFill>
                  <a:schemeClr val="dk1"/>
                </a:solidFill>
              </a:rPr>
              <a:t> </a:t>
            </a:r>
            <a:r>
              <a:rPr b="1" lang="es" sz="1600">
                <a:solidFill>
                  <a:schemeClr val="dk1"/>
                </a:solidFill>
                <a:highlight>
                  <a:schemeClr val="accent6"/>
                </a:highlight>
              </a:rPr>
              <a:t>python manage.py migrate</a:t>
            </a:r>
            <a:r>
              <a:rPr lang="es" sz="1600">
                <a:solidFill>
                  <a:schemeClr val="dk1"/>
                </a:solidFill>
              </a:rPr>
              <a:t>  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(Con ésto, esas 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r>
              <a:rPr lang="es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sql impactan en nuestra base de datos)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7"/>
          <p:cNvSpPr txBox="1"/>
          <p:nvPr/>
        </p:nvSpPr>
        <p:spPr>
          <a:xfrm>
            <a:off x="1398000" y="16452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DB BROWSER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2" name="Google Shape;54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"/>
          <p:cNvSpPr txBox="1"/>
          <p:nvPr/>
        </p:nvSpPr>
        <p:spPr>
          <a:xfrm>
            <a:off x="4385950" y="292000"/>
            <a:ext cx="379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DB Browser 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8" name="Google Shape;54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8"/>
          <p:cNvSpPr txBox="1"/>
          <p:nvPr/>
        </p:nvSpPr>
        <p:spPr>
          <a:xfrm>
            <a:off x="6479375" y="1391850"/>
            <a:ext cx="25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"/>
            <a:ext cx="3595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8"/>
          <p:cNvSpPr txBox="1"/>
          <p:nvPr/>
        </p:nvSpPr>
        <p:spPr>
          <a:xfrm>
            <a:off x="3827725" y="3150400"/>
            <a:ext cx="4956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ara saberlo y verlo de una forma 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tangible, instalaremos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DB Browser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que nos permite acceder a la información de una base de datos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SQLite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3" name="Google Shape;553;p78"/>
          <p:cNvSpPr txBox="1"/>
          <p:nvPr/>
        </p:nvSpPr>
        <p:spPr>
          <a:xfrm>
            <a:off x="3798125" y="1078050"/>
            <a:ext cx="4956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ahora deberían confiar en nosotros, porque no tienen manera de saber si de verdad se creó la base de datos.</a:t>
            </a:r>
            <a:endParaRPr/>
          </a:p>
        </p:txBody>
      </p:sp>
      <p:pic>
        <p:nvPicPr>
          <p:cNvPr id="554" name="Google Shape;55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6825" y="1728800"/>
            <a:ext cx="1426375" cy="14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9"/>
          <p:cNvSpPr txBox="1"/>
          <p:nvPr/>
        </p:nvSpPr>
        <p:spPr>
          <a:xfrm>
            <a:off x="4385950" y="292000"/>
            <a:ext cx="3790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DB Browser 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0" name="Google Shape;56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9"/>
          <p:cNvSpPr txBox="1"/>
          <p:nvPr/>
        </p:nvSpPr>
        <p:spPr>
          <a:xfrm>
            <a:off x="6479375" y="1544250"/>
            <a:ext cx="25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7125" y="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"/>
            <a:ext cx="3595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9"/>
          <p:cNvSpPr txBox="1"/>
          <p:nvPr/>
        </p:nvSpPr>
        <p:spPr>
          <a:xfrm>
            <a:off x="4142000" y="1349875"/>
            <a:ext cx="437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Instalarlo es muy sencillo, solo siguiente, siguiente, siguiente… etc.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5" name="Google Shape;565;p79"/>
          <p:cNvSpPr txBox="1"/>
          <p:nvPr/>
        </p:nvSpPr>
        <p:spPr>
          <a:xfrm>
            <a:off x="4091900" y="3686325"/>
            <a:ext cx="459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 abrimos y vemos nuestra base de datos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6" name="Google Shape;566;p79"/>
          <p:cNvSpPr txBox="1"/>
          <p:nvPr/>
        </p:nvSpPr>
        <p:spPr>
          <a:xfrm>
            <a:off x="4229225" y="2625500"/>
            <a:ext cx="4227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Tutorial de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instalación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 DB Browser: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DB Browser for SQLite | </a:t>
            </a:r>
            <a:r>
              <a:rPr b="1" lang="es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sqlitebrowser.org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p79"/>
          <p:cNvSpPr txBox="1"/>
          <p:nvPr/>
        </p:nvSpPr>
        <p:spPr>
          <a:xfrm>
            <a:off x="5864075" y="3952150"/>
            <a:ext cx="61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👉</a:t>
            </a:r>
            <a:endParaRPr sz="2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0"/>
          <p:cNvSpPr txBox="1"/>
          <p:nvPr/>
        </p:nvSpPr>
        <p:spPr>
          <a:xfrm>
            <a:off x="6479375" y="1239450"/>
            <a:ext cx="25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7125" y="0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80"/>
          <p:cNvPicPr preferRelativeResize="0"/>
          <p:nvPr/>
        </p:nvPicPr>
        <p:blipFill rotWithShape="1">
          <a:blip r:embed="rId5">
            <a:alphaModFix/>
          </a:blip>
          <a:srcRect b="0" l="0" r="0" t="65072"/>
          <a:stretch/>
        </p:blipFill>
        <p:spPr>
          <a:xfrm>
            <a:off x="1349600" y="4245717"/>
            <a:ext cx="2211525" cy="400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6" name="Google Shape;576;p80"/>
          <p:cNvSpPr txBox="1"/>
          <p:nvPr/>
        </p:nvSpPr>
        <p:spPr>
          <a:xfrm>
            <a:off x="1255050" y="139600"/>
            <a:ext cx="6921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DB Browser  - Instalación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7" name="Google Shape;577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25" y="846425"/>
            <a:ext cx="2887276" cy="1420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8" name="Google Shape;578;p80"/>
          <p:cNvPicPr preferRelativeResize="0"/>
          <p:nvPr/>
        </p:nvPicPr>
        <p:blipFill rotWithShape="1">
          <a:blip r:embed="rId7">
            <a:alphaModFix/>
          </a:blip>
          <a:srcRect b="1448" l="2016" r="2881" t="1951"/>
          <a:stretch/>
        </p:blipFill>
        <p:spPr>
          <a:xfrm>
            <a:off x="3750050" y="1394725"/>
            <a:ext cx="2018450" cy="1574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5400" y="1339150"/>
            <a:ext cx="2732475" cy="2136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0" name="Google Shape;580;p80"/>
          <p:cNvPicPr preferRelativeResize="0"/>
          <p:nvPr/>
        </p:nvPicPr>
        <p:blipFill rotWithShape="1">
          <a:blip r:embed="rId7">
            <a:alphaModFix/>
          </a:blip>
          <a:srcRect b="965" l="2377" r="2510" t="2443"/>
          <a:stretch/>
        </p:blipFill>
        <p:spPr>
          <a:xfrm>
            <a:off x="4509950" y="3094850"/>
            <a:ext cx="2018450" cy="1574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1" name="Google Shape;581;p80"/>
          <p:cNvSpPr txBox="1"/>
          <p:nvPr/>
        </p:nvSpPr>
        <p:spPr>
          <a:xfrm>
            <a:off x="246650" y="1059075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highlight>
                  <a:schemeClr val="accent6"/>
                </a:highlight>
              </a:rPr>
              <a:t>1</a:t>
            </a:r>
            <a:endParaRPr b="1" i="1" sz="1800">
              <a:highlight>
                <a:schemeClr val="accent6"/>
              </a:highlight>
            </a:endParaRPr>
          </a:p>
        </p:txBody>
      </p:sp>
      <p:sp>
        <p:nvSpPr>
          <p:cNvPr id="582" name="Google Shape;582;p80"/>
          <p:cNvSpPr txBox="1"/>
          <p:nvPr/>
        </p:nvSpPr>
        <p:spPr>
          <a:xfrm>
            <a:off x="3203550" y="4240725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highlight>
                  <a:schemeClr val="accent6"/>
                </a:highlight>
              </a:rPr>
              <a:t>3</a:t>
            </a:r>
            <a:endParaRPr b="1" i="1" sz="1800">
              <a:highlight>
                <a:schemeClr val="accent6"/>
              </a:highlight>
            </a:endParaRPr>
          </a:p>
        </p:txBody>
      </p:sp>
      <p:sp>
        <p:nvSpPr>
          <p:cNvPr id="583" name="Google Shape;583;p80"/>
          <p:cNvSpPr txBox="1"/>
          <p:nvPr/>
        </p:nvSpPr>
        <p:spPr>
          <a:xfrm>
            <a:off x="4987125" y="2446900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highlight>
                  <a:schemeClr val="accent6"/>
                </a:highlight>
              </a:rPr>
              <a:t>4</a:t>
            </a:r>
            <a:endParaRPr b="1" i="1" sz="1800">
              <a:highlight>
                <a:schemeClr val="accent6"/>
              </a:highlight>
            </a:endParaRPr>
          </a:p>
        </p:txBody>
      </p:sp>
      <p:sp>
        <p:nvSpPr>
          <p:cNvPr id="584" name="Google Shape;584;p80"/>
          <p:cNvSpPr txBox="1"/>
          <p:nvPr/>
        </p:nvSpPr>
        <p:spPr>
          <a:xfrm>
            <a:off x="4997275" y="3942150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highlight>
                  <a:schemeClr val="accent6"/>
                </a:highlight>
              </a:rPr>
              <a:t>5</a:t>
            </a:r>
            <a:endParaRPr b="1" i="1" sz="1800">
              <a:highlight>
                <a:schemeClr val="accent6"/>
              </a:highlight>
            </a:endParaRPr>
          </a:p>
        </p:txBody>
      </p:sp>
      <p:sp>
        <p:nvSpPr>
          <p:cNvPr id="585" name="Google Shape;585;p80"/>
          <p:cNvSpPr txBox="1"/>
          <p:nvPr/>
        </p:nvSpPr>
        <p:spPr>
          <a:xfrm>
            <a:off x="6452200" y="2674275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highlight>
                  <a:schemeClr val="accent6"/>
                </a:highlight>
              </a:rPr>
              <a:t>6</a:t>
            </a:r>
            <a:endParaRPr b="1" i="1" sz="1800">
              <a:highlight>
                <a:schemeClr val="accent6"/>
              </a:highlight>
            </a:endParaRPr>
          </a:p>
        </p:txBody>
      </p:sp>
      <p:pic>
        <p:nvPicPr>
          <p:cNvPr id="586" name="Google Shape;586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150" y="2571750"/>
            <a:ext cx="2666700" cy="1360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7" name="Google Shape;587;p80"/>
          <p:cNvSpPr txBox="1"/>
          <p:nvPr/>
        </p:nvSpPr>
        <p:spPr>
          <a:xfrm>
            <a:off x="2692650" y="2560825"/>
            <a:ext cx="6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highlight>
                  <a:schemeClr val="accent6"/>
                </a:highlight>
              </a:rPr>
              <a:t>2</a:t>
            </a:r>
            <a:endParaRPr b="1" i="1" sz="1800">
              <a:highlight>
                <a:schemeClr val="accent6"/>
              </a:highlight>
            </a:endParaRPr>
          </a:p>
        </p:txBody>
      </p:sp>
      <p:cxnSp>
        <p:nvCxnSpPr>
          <p:cNvPr id="588" name="Google Shape;588;p80"/>
          <p:cNvCxnSpPr/>
          <p:nvPr/>
        </p:nvCxnSpPr>
        <p:spPr>
          <a:xfrm flipH="1" rot="10800000">
            <a:off x="3639425" y="3164125"/>
            <a:ext cx="257100" cy="935100"/>
          </a:xfrm>
          <a:prstGeom prst="straightConnector1">
            <a:avLst/>
          </a:prstGeom>
          <a:noFill/>
          <a:ln cap="flat" cmpd="sng" w="19050">
            <a:solidFill>
              <a:srgbClr val="E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AGREGAR INFORMACIÓN A MI BD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4" name="Google Shape;59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959" y="2965425"/>
            <a:ext cx="2381050" cy="19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2"/>
          <p:cNvSpPr txBox="1"/>
          <p:nvPr/>
        </p:nvSpPr>
        <p:spPr>
          <a:xfrm>
            <a:off x="321750" y="1225525"/>
            <a:ext cx="73851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Char char="●"/>
            </a:pPr>
            <a:r>
              <a:rPr lang="es" sz="17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Agregaremos </a:t>
            </a:r>
            <a:r>
              <a:rPr lang="es" sz="17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s" sz="17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registro, por ejemplo agregaremos algún curso. 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Char char="●"/>
            </a:pPr>
            <a:r>
              <a:rPr lang="es" sz="17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la consola y escribimos</a:t>
            </a:r>
            <a:r>
              <a:rPr lang="es" sz="17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s" sz="1700">
                <a:solidFill>
                  <a:srgbClr val="22222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python manage.py shell</a:t>
            </a:r>
            <a:r>
              <a:rPr lang="es" sz="170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7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pararnos en la consola.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Helvetica Neue"/>
              <a:buChar char="●"/>
            </a:pPr>
            <a:r>
              <a:rPr lang="es" sz="17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 vamos a importar el modelo, en este caso la clase Curso. 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Helvetica Neue"/>
              <a:buChar char="○"/>
            </a:pPr>
            <a:r>
              <a:rPr b="1" lang="es" sz="1700">
                <a:solidFill>
                  <a:srgbClr val="22222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AppCoder.models import Curso</a:t>
            </a:r>
            <a:endParaRPr b="1" sz="1700">
              <a:solidFill>
                <a:srgbClr val="222222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lang="es" sz="17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Pasamos a crear un Curso:</a:t>
            </a:r>
            <a:endParaRPr sz="1700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b="1" lang="es" sz="1700">
                <a:solidFill>
                  <a:srgbClr val="22222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 = Curso(nombre="Python", </a:t>
            </a:r>
            <a:r>
              <a:rPr b="1" lang="es" sz="1700">
                <a:solidFill>
                  <a:srgbClr val="22222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camada=23800)</a:t>
            </a:r>
            <a:endParaRPr b="1" sz="1700">
              <a:solidFill>
                <a:srgbClr val="222222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lang="es" sz="1700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 enviamos ese curso a la BD: </a:t>
            </a:r>
            <a:r>
              <a:rPr b="1" lang="es" sz="1700">
                <a:solidFill>
                  <a:srgbClr val="222222"/>
                </a:solidFill>
                <a:highlight>
                  <a:srgbClr val="3CEFAB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curso.save()</a:t>
            </a:r>
            <a:endParaRPr b="1" sz="1700">
              <a:solidFill>
                <a:srgbClr val="222222"/>
              </a:solidFill>
              <a:highlight>
                <a:srgbClr val="3CEFA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82"/>
          <p:cNvSpPr txBox="1"/>
          <p:nvPr/>
        </p:nvSpPr>
        <p:spPr>
          <a:xfrm>
            <a:off x="1671825" y="292000"/>
            <a:ext cx="6516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s" sz="35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Agregar información a mi BB.DD</a:t>
            </a:r>
            <a:endParaRPr b="0"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2" name="Google Shape;60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/>
        </p:nvSpPr>
        <p:spPr>
          <a:xfrm>
            <a:off x="1671825" y="368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Agregar información a mi BD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8" name="Google Shape;60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046" y="2489546"/>
            <a:ext cx="2510925" cy="1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75" y="2507063"/>
            <a:ext cx="5146222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2275" y="3673388"/>
            <a:ext cx="40576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3"/>
          <p:cNvSpPr txBox="1"/>
          <p:nvPr/>
        </p:nvSpPr>
        <p:spPr>
          <a:xfrm>
            <a:off x="228600" y="1066800"/>
            <a:ext cx="882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22222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Ya probamos desde la consola que todo funciona, ahora miremos cómo quedaría una vista que guarda datos y luego los muestra en la web. Sería lo mismo, pero solo haciendo una vista, y modificando el archivo urls.py.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3" name="Google Shape;613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4"/>
          <p:cNvSpPr txBox="1"/>
          <p:nvPr/>
        </p:nvSpPr>
        <p:spPr>
          <a:xfrm>
            <a:off x="852188" y="12516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EJEMPLO EN VIVO</a:t>
            </a:r>
            <a:endParaRPr i="1" sz="3000">
              <a:solidFill>
                <a:srgbClr val="E0FF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Agregaremos info a nuestra BD desde consola y desde DB Browser.</a:t>
            </a:r>
            <a:r>
              <a:rPr i="1" lang="es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i="1" sz="2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9" name="Google Shape;61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85" title="ModificarBD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4915" y="875275"/>
            <a:ext cx="4572000" cy="3429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5" name="Google Shape;625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60925" y="762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/>
        </p:nvSpPr>
        <p:spPr>
          <a:xfrm>
            <a:off x="1852925" y="1644800"/>
            <a:ext cx="510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MEJORAS EN LAS PLANTILLAS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6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NUESTRO PRIMER MVT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1" name="Google Shape;631;p86"/>
          <p:cNvSpPr txBox="1"/>
          <p:nvPr/>
        </p:nvSpPr>
        <p:spPr>
          <a:xfrm>
            <a:off x="938100" y="3751888"/>
            <a:ext cx="7267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una web que </a:t>
            </a: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permita</a:t>
            </a: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ver los datos de algunos de tus familiares, guardados en un BD.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Hacerlo antes de armar el arbolito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2" name="Google Shape;6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174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87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{0C626229-3902-41FC-B2A2-A15BF8D5BEC2}</a:tableStyleId>
              </a:tblPr>
              <a:tblGrid>
                <a:gridCol w="2945825"/>
                <a:gridCol w="3822275"/>
                <a:gridCol w="2069375"/>
              </a:tblGrid>
              <a:tr h="6823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Nuestro primer MVT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12397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 proyecto deberá subirse a oneDrive, Dropbox o Drive nombrado como </a:t>
                      </a:r>
                      <a:r>
                        <a:rPr lang="es" sz="1500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“MVT+Nombre”</a:t>
                      </a:r>
                      <a:r>
                        <a:rPr lang="es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5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5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5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Verificar que tengamos permisos para acceder.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83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/>
                        <a:t>&gt;&gt;</a:t>
                      </a:r>
                      <a:r>
                        <a:rPr b="1" lang="es" sz="16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Crear una web que permite ver los datos de algunos de tus familiares, guardados en un BD.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Deberá tener un template, una vista y un modelo (como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mínimo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, pueden usar más)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 clase del modelo, deberá guardar mínimo un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número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, una cadena y una fecha (puede guardar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más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cosas)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 deberán crear como mínimo 3 familiares (Deberán darnos lo que hay que escribir en la consola para cargar los datos)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EFAB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Los familiares se deben ver desde la web.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39" name="Google Shape;63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2750" y="797850"/>
            <a:ext cx="1097125" cy="10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8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46" name="Google Shape;64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9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2" name="Google Shape;652;p89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Aprendimos a usar Python en Html</a:t>
            </a: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Definimos y creamos nuestro primer Modelo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18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</a:t>
            </a:r>
            <a:r>
              <a:rPr lang="es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Diferenciamos entre proyecto y app.</a:t>
            </a:r>
            <a:endParaRPr b="0" i="0" sz="18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0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658" name="Google Shape;65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4" name="Google Shape;66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395450" y="1202850"/>
            <a:ext cx="83589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Desde una plantilla podemos hacer referencia a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variables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nuestra vista. Para esto debemos darle esa variable al contexto, lo usaremos por primera vez.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Variables a las plantillas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481125" y="3743250"/>
            <a:ext cx="82731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Veámoslo con nuestra función </a:t>
            </a:r>
            <a:r>
              <a:rPr b="1" lang="es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probandoTemplate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clase anterior. El envío de variables al contexto se realizará desde diccionarios de python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7108900" y="4019850"/>
            <a:ext cx="58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👉</a:t>
            </a:r>
            <a:endParaRPr sz="1900"/>
          </a:p>
        </p:txBody>
      </p:sp>
      <p:pic>
        <p:nvPicPr>
          <p:cNvPr id="221" name="Google Shape;2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738" y="2292125"/>
            <a:ext cx="1249875" cy="12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585450" y="4105680"/>
            <a:ext cx="75756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Luego en mi plantilla haremos referencia a lo enviado en el diccionario, usando </a:t>
            </a:r>
            <a:r>
              <a:rPr b="1" lang="es" sz="180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{{ xxx }}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7" name="Google Shape;2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050" y="1221834"/>
            <a:ext cx="5500460" cy="26121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3"/>
          <p:cNvSpPr txBox="1"/>
          <p:nvPr/>
        </p:nvSpPr>
        <p:spPr>
          <a:xfrm>
            <a:off x="2187450" y="2484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Variables a las plantillas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311775" y="1451175"/>
            <a:ext cx="2740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creamos las variables nom y ap, con ellas generamos un diccionario y se lo enviamos al contexto: </a:t>
            </a:r>
            <a:endParaRPr/>
          </a:p>
        </p:txBody>
      </p:sp>
      <p:pic>
        <p:nvPicPr>
          <p:cNvPr id="231" name="Google Shape;23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 txBox="1"/>
          <p:nvPr/>
        </p:nvSpPr>
        <p:spPr>
          <a:xfrm>
            <a:off x="371550" y="872375"/>
            <a:ext cx="82986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3000">
                <a:latin typeface="Anton"/>
                <a:ea typeface="Anton"/>
                <a:cs typeface="Anton"/>
                <a:sym typeface="Anton"/>
              </a:rPr>
              <a:t>¡A no preocuparse</a:t>
            </a:r>
            <a:r>
              <a:rPr i="1" lang="es" sz="3000">
                <a:latin typeface="Anton"/>
                <a:ea typeface="Anton"/>
                <a:cs typeface="Anton"/>
                <a:sym typeface="Anton"/>
              </a:rPr>
              <a:t> si no sabemos HTML, con lo que veamos, será más que suficiente!</a:t>
            </a:r>
            <a:endParaRPr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800" y="2487575"/>
            <a:ext cx="3290204" cy="23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75" y="1454375"/>
            <a:ext cx="5527875" cy="3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5"/>
          <p:cNvSpPr/>
          <p:nvPr/>
        </p:nvSpPr>
        <p:spPr>
          <a:xfrm>
            <a:off x="3333975" y="3460450"/>
            <a:ext cx="852900" cy="3306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5"/>
          <p:cNvSpPr/>
          <p:nvPr/>
        </p:nvSpPr>
        <p:spPr>
          <a:xfrm>
            <a:off x="3692025" y="3779725"/>
            <a:ext cx="783600" cy="166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688" y="2538688"/>
            <a:ext cx="35814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/>
          <p:nvPr/>
        </p:nvSpPr>
        <p:spPr>
          <a:xfrm>
            <a:off x="2187450" y="2366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Variables a las plantillas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1050" y="141350"/>
            <a:ext cx="853025" cy="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